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84" r:id="rId4"/>
    <p:sldId id="285" r:id="rId5"/>
    <p:sldId id="258" r:id="rId6"/>
    <p:sldId id="259" r:id="rId7"/>
    <p:sldId id="263" r:id="rId8"/>
    <p:sldId id="283" r:id="rId9"/>
    <p:sldId id="264" r:id="rId10"/>
    <p:sldId id="282" r:id="rId11"/>
    <p:sldId id="278" r:id="rId12"/>
    <p:sldId id="279" r:id="rId13"/>
    <p:sldId id="281" r:id="rId14"/>
    <p:sldId id="275" r:id="rId15"/>
    <p:sldId id="271" r:id="rId16"/>
    <p:sldId id="277" r:id="rId17"/>
    <p:sldId id="274" r:id="rId18"/>
    <p:sldId id="272" r:id="rId19"/>
    <p:sldId id="273" r:id="rId20"/>
    <p:sldId id="276" r:id="rId21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78" autoAdjust="0"/>
    <p:restoredTop sz="94660"/>
  </p:normalViewPr>
  <p:slideViewPr>
    <p:cSldViewPr>
      <p:cViewPr varScale="1">
        <p:scale>
          <a:sx n="84" d="100"/>
          <a:sy n="84" d="100"/>
        </p:scale>
        <p:origin x="-1397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11. 3. 2014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11. 3. 2014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11. 3. 2014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11. 3. 2014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11. 3. 2014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11. 3. 2014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11. 3. 2014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11. 3. 2014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11. 3. 2014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11. 3. 2014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11. 3. 2014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A2481B-5154-415F-B752-558547769AA3}" type="datetimeFigureOut">
              <a:rPr lang="cs-CZ" smtClean="0"/>
              <a:pPr/>
              <a:t>11. 3. 2014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Physiolibrary 2.1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www.physiolibrary.org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81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96336" y="1432570"/>
            <a:ext cx="1257300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CONDITIONAL INPUTS</a:t>
            </a:r>
            <a:endParaRPr lang="cs-CZ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2941" y="1490861"/>
            <a:ext cx="1743075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5157" y="1556792"/>
            <a:ext cx="24384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6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4008" y="1556792"/>
            <a:ext cx="264795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Šrafovaná šipka doprava 10"/>
          <p:cNvSpPr/>
          <p:nvPr/>
        </p:nvSpPr>
        <p:spPr>
          <a:xfrm>
            <a:off x="2684909" y="1772816"/>
            <a:ext cx="576064" cy="432048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7177" name="Picture 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3528" y="3509392"/>
            <a:ext cx="3705225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Šrafovaná šipka doprava 13"/>
          <p:cNvSpPr/>
          <p:nvPr/>
        </p:nvSpPr>
        <p:spPr>
          <a:xfrm>
            <a:off x="7020272" y="1772816"/>
            <a:ext cx="576064" cy="432048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7178" name="Picture 1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16016" y="3501008"/>
            <a:ext cx="3676650" cy="176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9" name="Picture 1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076056" y="5445224"/>
            <a:ext cx="2362200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0" name="Picture 1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547664" y="5805264"/>
            <a:ext cx="19431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Šrafovaná šipka doprava 17"/>
          <p:cNvSpPr/>
          <p:nvPr/>
        </p:nvSpPr>
        <p:spPr>
          <a:xfrm rot="5400000">
            <a:off x="2195736" y="5229200"/>
            <a:ext cx="576064" cy="432048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9" name="Šrafovaná šipka doprava 18"/>
          <p:cNvSpPr/>
          <p:nvPr/>
        </p:nvSpPr>
        <p:spPr>
          <a:xfrm rot="5400000">
            <a:off x="6624228" y="5193196"/>
            <a:ext cx="504056" cy="432048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22" name="Přímá spojovací čára 21"/>
          <p:cNvCxnSpPr/>
          <p:nvPr/>
        </p:nvCxnSpPr>
        <p:spPr>
          <a:xfrm>
            <a:off x="251520" y="3068960"/>
            <a:ext cx="871296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Šrafovaná šipka doprava 22"/>
          <p:cNvSpPr/>
          <p:nvPr/>
        </p:nvSpPr>
        <p:spPr>
          <a:xfrm rot="18023328">
            <a:off x="6835589" y="4402446"/>
            <a:ext cx="464368" cy="285358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Chemical Reaction</a:t>
            </a:r>
            <a:endParaRPr lang="cs-CZ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04664"/>
            <a:ext cx="135255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9260" y="1885791"/>
            <a:ext cx="5745480" cy="3954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Chemical Reaction</a:t>
            </a:r>
            <a:endParaRPr lang="cs-CZ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04664"/>
            <a:ext cx="135255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9260" y="1885791"/>
            <a:ext cx="5745480" cy="3954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Chemical Reaction</a:t>
            </a:r>
            <a:endParaRPr lang="cs-CZ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04664"/>
            <a:ext cx="135255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9490" y="1885950"/>
            <a:ext cx="5745019" cy="395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STEADY STATES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525963"/>
          </a:xfrm>
        </p:spPr>
        <p:txBody>
          <a:bodyPr/>
          <a:lstStyle/>
          <a:p>
            <a:r>
              <a:rPr lang="en-US" dirty="0" smtClean="0"/>
              <a:t>Zero derivations (</a:t>
            </a:r>
            <a:r>
              <a:rPr lang="en-US" i="1" dirty="0" smtClean="0"/>
              <a:t>dependent equation set</a:t>
            </a:r>
            <a:r>
              <a:rPr lang="en-US" dirty="0" smtClean="0"/>
              <a:t>)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645371"/>
            <a:ext cx="5476875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277219"/>
            <a:ext cx="306705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3968" y="2133203"/>
            <a:ext cx="3086100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Šrafovaná šipka doprava 7"/>
          <p:cNvSpPr/>
          <p:nvPr/>
        </p:nvSpPr>
        <p:spPr>
          <a:xfrm rot="6360321">
            <a:off x="320942" y="4005626"/>
            <a:ext cx="1483273" cy="236173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Šrafovaná šipka doprava 8"/>
          <p:cNvSpPr/>
          <p:nvPr/>
        </p:nvSpPr>
        <p:spPr>
          <a:xfrm rot="6854150">
            <a:off x="3313247" y="4116860"/>
            <a:ext cx="1669717" cy="213844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Šrafovaná šipka doprava 9"/>
          <p:cNvSpPr/>
          <p:nvPr/>
        </p:nvSpPr>
        <p:spPr>
          <a:xfrm rot="7896606">
            <a:off x="3916448" y="3475943"/>
            <a:ext cx="544053" cy="224442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11271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56176" y="4221088"/>
            <a:ext cx="2724150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Šrafovaná šipka doprava 12"/>
          <p:cNvSpPr/>
          <p:nvPr/>
        </p:nvSpPr>
        <p:spPr>
          <a:xfrm rot="12798529">
            <a:off x="5514223" y="4154020"/>
            <a:ext cx="604164" cy="206143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4" name="Šrafovaná šipka doprava 13"/>
          <p:cNvSpPr/>
          <p:nvPr/>
        </p:nvSpPr>
        <p:spPr>
          <a:xfrm rot="8287270">
            <a:off x="5499746" y="5044488"/>
            <a:ext cx="604164" cy="206143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1628800"/>
            <a:ext cx="4486834" cy="5044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548680"/>
            <a:ext cx="2352675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Nadpis 1"/>
          <p:cNvSpPr>
            <a:spLocks noGrp="1"/>
          </p:cNvSpPr>
          <p:nvPr>
            <p:ph type="title"/>
          </p:nvPr>
        </p:nvSpPr>
        <p:spPr>
          <a:xfrm>
            <a:off x="2339752" y="274638"/>
            <a:ext cx="6347048" cy="1143000"/>
          </a:xfrm>
        </p:spPr>
        <p:txBody>
          <a:bodyPr/>
          <a:lstStyle/>
          <a:p>
            <a:r>
              <a:rPr lang="en-US" dirty="0" smtClean="0"/>
              <a:t>Hydraulic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6024" y="44316"/>
            <a:ext cx="7164288" cy="6697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224" y="188640"/>
            <a:ext cx="2266950" cy="349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67744" y="274638"/>
            <a:ext cx="6419056" cy="1143000"/>
          </a:xfrm>
        </p:spPr>
        <p:txBody>
          <a:bodyPr/>
          <a:lstStyle/>
          <a:p>
            <a:r>
              <a:rPr lang="en-US" dirty="0" smtClean="0"/>
              <a:t>Osmotic</a:t>
            </a:r>
            <a:endParaRPr lang="cs-CZ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2616" y="848444"/>
            <a:ext cx="2743200" cy="567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1268760"/>
            <a:ext cx="462915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Šrafovaná šipka doprava 6"/>
          <p:cNvSpPr/>
          <p:nvPr/>
        </p:nvSpPr>
        <p:spPr>
          <a:xfrm rot="20274668">
            <a:off x="1960994" y="2482401"/>
            <a:ext cx="1605656" cy="213843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Šrafovaná šipka doprava 7"/>
          <p:cNvSpPr/>
          <p:nvPr/>
        </p:nvSpPr>
        <p:spPr>
          <a:xfrm rot="20962550">
            <a:off x="1968815" y="2807851"/>
            <a:ext cx="3435340" cy="201207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90689" y="4941168"/>
            <a:ext cx="5057775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Šrafovaná šipka doprava 10"/>
          <p:cNvSpPr/>
          <p:nvPr/>
        </p:nvSpPr>
        <p:spPr>
          <a:xfrm>
            <a:off x="1979712" y="5229200"/>
            <a:ext cx="1605656" cy="36004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692696"/>
            <a:ext cx="2590800" cy="494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1772816"/>
            <a:ext cx="3705225" cy="354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6165304"/>
            <a:ext cx="80391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Nadpis 1"/>
          <p:cNvSpPr>
            <a:spLocks noGrp="1"/>
          </p:cNvSpPr>
          <p:nvPr>
            <p:ph type="title"/>
          </p:nvPr>
        </p:nvSpPr>
        <p:spPr>
          <a:xfrm>
            <a:off x="2339752" y="274638"/>
            <a:ext cx="6347048" cy="1143000"/>
          </a:xfrm>
        </p:spPr>
        <p:txBody>
          <a:bodyPr/>
          <a:lstStyle/>
          <a:p>
            <a:r>
              <a:rPr lang="en-US" dirty="0" smtClean="0"/>
              <a:t>Thermal</a:t>
            </a:r>
            <a:endParaRPr lang="cs-CZ" dirty="0"/>
          </a:p>
        </p:txBody>
      </p:sp>
      <p:sp>
        <p:nvSpPr>
          <p:cNvPr id="9" name="Šrafovaná šipka doprava 8"/>
          <p:cNvSpPr/>
          <p:nvPr/>
        </p:nvSpPr>
        <p:spPr>
          <a:xfrm rot="2482842">
            <a:off x="1451847" y="5097598"/>
            <a:ext cx="2107049" cy="288032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88640"/>
            <a:ext cx="7724775" cy="654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Physiolibrary Structure</a:t>
            </a:r>
            <a:endParaRPr lang="cs-CZ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628800"/>
            <a:ext cx="2847975" cy="368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Šrafovaná šipka doprava 8"/>
          <p:cNvSpPr/>
          <p:nvPr/>
        </p:nvSpPr>
        <p:spPr>
          <a:xfrm>
            <a:off x="3923928" y="3356992"/>
            <a:ext cx="1080120" cy="1224136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3429000"/>
            <a:ext cx="15240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Šrafovaná šipka doprava 10"/>
          <p:cNvSpPr/>
          <p:nvPr/>
        </p:nvSpPr>
        <p:spPr>
          <a:xfrm>
            <a:off x="3203848" y="5085184"/>
            <a:ext cx="576064" cy="36004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95936" y="5085184"/>
            <a:ext cx="160972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1628800"/>
            <a:ext cx="8229600" cy="1143000"/>
          </a:xfrm>
        </p:spPr>
        <p:txBody>
          <a:bodyPr/>
          <a:lstStyle/>
          <a:p>
            <a:r>
              <a:rPr lang="en-US" dirty="0" smtClean="0"/>
              <a:t>Thank you for your attention!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04048" y="6021288"/>
            <a:ext cx="3898776" cy="604664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www.physiolibrary.org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en-US" dirty="0" smtClean="0"/>
              <a:t>Icons</a:t>
            </a:r>
            <a:endParaRPr lang="cs-CZ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932195"/>
            <a:ext cx="8712968" cy="59258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050904" cy="1143000"/>
          </a:xfrm>
        </p:spPr>
        <p:txBody>
          <a:bodyPr/>
          <a:lstStyle/>
          <a:p>
            <a:r>
              <a:rPr lang="en-US" dirty="0" err="1" smtClean="0"/>
              <a:t>Blocks.Factors</a:t>
            </a:r>
            <a:endParaRPr lang="cs-CZ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484784"/>
            <a:ext cx="2257425" cy="470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332656"/>
            <a:ext cx="3324225" cy="614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Šrafovaná šipka doprava 6"/>
          <p:cNvSpPr/>
          <p:nvPr/>
        </p:nvSpPr>
        <p:spPr>
          <a:xfrm rot="19359818">
            <a:off x="3012318" y="3841206"/>
            <a:ext cx="1812085" cy="1224136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</a:t>
            </a:r>
            <a:endParaRPr lang="cs-CZ" dirty="0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124744"/>
            <a:ext cx="2057400" cy="270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1489323"/>
            <a:ext cx="5429250" cy="237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Šrafovaná šipka doprava 11"/>
          <p:cNvSpPr/>
          <p:nvPr/>
        </p:nvSpPr>
        <p:spPr>
          <a:xfrm>
            <a:off x="2699792" y="3284984"/>
            <a:ext cx="576064" cy="36004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7704" y="4437112"/>
            <a:ext cx="68961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Šrafovaná šipka doprava 17"/>
          <p:cNvSpPr/>
          <p:nvPr/>
        </p:nvSpPr>
        <p:spPr>
          <a:xfrm rot="5400000">
            <a:off x="4139952" y="3969060"/>
            <a:ext cx="576064" cy="504056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Types.Constants</a:t>
            </a:r>
            <a:endParaRPr lang="cs-CZ" dirty="0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1412776"/>
            <a:ext cx="6276975" cy="454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124744"/>
            <a:ext cx="2085975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Šrafovaná šipka doprava 11"/>
          <p:cNvSpPr/>
          <p:nvPr/>
        </p:nvSpPr>
        <p:spPr>
          <a:xfrm>
            <a:off x="2411760" y="3861048"/>
            <a:ext cx="576064" cy="288032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3" name="Šrafovaná šipka doprava 12"/>
          <p:cNvSpPr/>
          <p:nvPr/>
        </p:nvSpPr>
        <p:spPr>
          <a:xfrm rot="5400000">
            <a:off x="3599892" y="5409220"/>
            <a:ext cx="1080120" cy="432048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6197302"/>
            <a:ext cx="67913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all" dirty="0" smtClean="0"/>
              <a:t>reciprocal</a:t>
            </a:r>
            <a:r>
              <a:rPr lang="en-US" dirty="0" smtClean="0"/>
              <a:t> </a:t>
            </a:r>
            <a:r>
              <a:rPr lang="en-US" cap="all" dirty="0" smtClean="0"/>
              <a:t>physical quantities</a:t>
            </a:r>
            <a:endParaRPr lang="cs-CZ" cap="all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4149080"/>
            <a:ext cx="8229600" cy="1977083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Users are accustomed to use any physical quantity.</a:t>
            </a:r>
          </a:p>
          <a:p>
            <a:endParaRPr lang="en-US" dirty="0" smtClean="0"/>
          </a:p>
          <a:p>
            <a:r>
              <a:rPr lang="en-US" i="1" dirty="0" smtClean="0"/>
              <a:t>May be the reciprocal quantities should be supported by Modelica Environments (like display units)?  </a:t>
            </a:r>
            <a:endParaRPr lang="cs-CZ" i="1" dirty="0"/>
          </a:p>
        </p:txBody>
      </p:sp>
      <p:graphicFrame>
        <p:nvGraphicFramePr>
          <p:cNvPr id="4" name="Tabulka 3"/>
          <p:cNvGraphicFramePr>
            <a:graphicFrameLocks noGrp="1"/>
          </p:cNvGraphicFramePr>
          <p:nvPr/>
        </p:nvGraphicFramePr>
        <p:xfrm>
          <a:off x="1547664" y="1556792"/>
          <a:ext cx="60960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Selected Quantity</a:t>
                      </a:r>
                      <a:r>
                        <a:rPr lang="en-US" baseline="0" dirty="0" smtClean="0"/>
                        <a:t> .. Q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Reciprocal Quantity .. 1/Q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Hydraulic</a:t>
                      </a:r>
                      <a:r>
                        <a:rPr lang="en-US" baseline="0" dirty="0" smtClean="0"/>
                        <a:t> conductance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Hydraulic resistance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Hydraulic compliance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Hydraulic </a:t>
                      </a:r>
                      <a:r>
                        <a:rPr lang="en-US" dirty="0" err="1" smtClean="0"/>
                        <a:t>elastance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Gas solubility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Gas volatility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Electric resistance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Electric conductance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…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…</a:t>
                      </a:r>
                      <a:endParaRPr lang="cs-CZ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Connectors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979712" y="1600200"/>
            <a:ext cx="6707088" cy="4525963"/>
          </a:xfrm>
        </p:spPr>
        <p:txBody>
          <a:bodyPr>
            <a:normAutofit fontScale="85000" lnSpcReduction="20000"/>
          </a:bodyPr>
          <a:lstStyle/>
          <a:p>
            <a:pPr fontAlgn="t"/>
            <a:r>
              <a:rPr lang="cs-CZ" b="1" dirty="0" err="1" smtClean="0"/>
              <a:t>Chemical</a:t>
            </a:r>
            <a:r>
              <a:rPr lang="en-US" b="1" dirty="0" smtClean="0"/>
              <a:t>Port </a:t>
            </a:r>
            <a:endParaRPr lang="cs-CZ" dirty="0" smtClean="0"/>
          </a:p>
          <a:p>
            <a:pPr lvl="1" fontAlgn="t"/>
            <a:r>
              <a:rPr lang="cs-CZ" dirty="0" err="1" smtClean="0"/>
              <a:t>molar</a:t>
            </a:r>
            <a:r>
              <a:rPr lang="cs-CZ" dirty="0" smtClean="0"/>
              <a:t> </a:t>
            </a:r>
            <a:r>
              <a:rPr lang="cs-CZ" dirty="0" err="1" smtClean="0"/>
              <a:t>concentration</a:t>
            </a:r>
            <a:r>
              <a:rPr lang="en-US" dirty="0" smtClean="0"/>
              <a:t>,  </a:t>
            </a:r>
            <a:r>
              <a:rPr lang="cs-CZ" dirty="0" err="1" smtClean="0"/>
              <a:t>molar</a:t>
            </a:r>
            <a:r>
              <a:rPr lang="cs-CZ" dirty="0" smtClean="0"/>
              <a:t> </a:t>
            </a:r>
            <a:r>
              <a:rPr lang="cs-CZ" dirty="0" err="1" smtClean="0"/>
              <a:t>flow</a:t>
            </a:r>
            <a:endParaRPr lang="en-US" dirty="0" smtClean="0"/>
          </a:p>
          <a:p>
            <a:pPr lvl="1" fontAlgn="t">
              <a:buNone/>
            </a:pPr>
            <a:endParaRPr lang="cs-CZ" dirty="0" smtClean="0"/>
          </a:p>
          <a:p>
            <a:r>
              <a:rPr lang="en-US" b="1" dirty="0" err="1" smtClean="0"/>
              <a:t>HydraulicPort</a:t>
            </a:r>
            <a:endParaRPr lang="en-US" dirty="0" smtClean="0"/>
          </a:p>
          <a:p>
            <a:pPr lvl="1"/>
            <a:r>
              <a:rPr lang="en-US" dirty="0" smtClean="0"/>
              <a:t>pressure, volumetric flow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b="1" dirty="0" err="1" smtClean="0"/>
              <a:t>ThermalPort</a:t>
            </a:r>
            <a:endParaRPr lang="en-US" dirty="0" smtClean="0"/>
          </a:p>
          <a:p>
            <a:pPr lvl="1"/>
            <a:r>
              <a:rPr lang="en-US" dirty="0" smtClean="0"/>
              <a:t>temperature, heat flow</a:t>
            </a:r>
          </a:p>
          <a:p>
            <a:pPr lvl="1"/>
            <a:endParaRPr lang="en-US" dirty="0" smtClean="0"/>
          </a:p>
          <a:p>
            <a:r>
              <a:rPr lang="en-US" b="1" dirty="0" err="1" smtClean="0"/>
              <a:t>OsmoticPort</a:t>
            </a:r>
            <a:endParaRPr lang="en-US" dirty="0" smtClean="0"/>
          </a:p>
          <a:p>
            <a:pPr lvl="1"/>
            <a:r>
              <a:rPr lang="en-US" dirty="0" err="1" smtClean="0"/>
              <a:t>osmolarity</a:t>
            </a:r>
            <a:r>
              <a:rPr lang="en-US" dirty="0" smtClean="0"/>
              <a:t>, osmotic volumetric flow</a:t>
            </a:r>
          </a:p>
        </p:txBody>
      </p:sp>
      <p:pic>
        <p:nvPicPr>
          <p:cNvPr id="4101" name="Picture 5" descr="C:\Users\marek\Desktop\Modelica\Physiolibrary\Physiolibrary\Resources\Images\UserGuide\ChemicalPort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82787" y="1844824"/>
            <a:ext cx="905637" cy="432048"/>
          </a:xfrm>
          <a:prstGeom prst="rect">
            <a:avLst/>
          </a:prstGeom>
          <a:noFill/>
        </p:spPr>
      </p:pic>
      <p:pic>
        <p:nvPicPr>
          <p:cNvPr id="4102" name="Picture 6" descr="C:\Users\marek\Desktop\Modelica\Physiolibrary\Physiolibrary\Resources\Images\UserGuide\OsmoticPort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2321" y="5301209"/>
            <a:ext cx="936103" cy="446582"/>
          </a:xfrm>
          <a:prstGeom prst="rect">
            <a:avLst/>
          </a:prstGeom>
          <a:noFill/>
        </p:spPr>
      </p:pic>
      <p:pic>
        <p:nvPicPr>
          <p:cNvPr id="4103" name="Picture 7" descr="C:\Users\marek\Desktop\Modelica\Physiolibrary\Physiolibrary\Resources\Images\UserGuide\HydraulicPorts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52320" y="2924944"/>
            <a:ext cx="1023153" cy="504056"/>
          </a:xfrm>
          <a:prstGeom prst="rect">
            <a:avLst/>
          </a:prstGeom>
          <a:noFill/>
        </p:spPr>
      </p:pic>
      <p:pic>
        <p:nvPicPr>
          <p:cNvPr id="4104" name="Picture 8" descr="C:\Users\marek\Desktop\Modelica\Physiolibrary\Physiolibrary\Resources\Images\UserGuide\ThermalPorts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52320" y="4149080"/>
            <a:ext cx="936104" cy="446583"/>
          </a:xfrm>
          <a:prstGeom prst="rect">
            <a:avLst/>
          </a:prstGeom>
          <a:noFill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520" y="741809"/>
            <a:ext cx="1666875" cy="254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339752" y="274638"/>
            <a:ext cx="6347048" cy="1143000"/>
          </a:xfrm>
        </p:spPr>
        <p:txBody>
          <a:bodyPr/>
          <a:lstStyle/>
          <a:p>
            <a:r>
              <a:rPr lang="en-US" dirty="0" smtClean="0"/>
              <a:t>Chemical</a:t>
            </a:r>
            <a:endParaRPr lang="cs-CZ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14325"/>
            <a:ext cx="2981325" cy="654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07879" y="5517232"/>
            <a:ext cx="3400425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Šrafovaná šipka doprava 9"/>
          <p:cNvSpPr/>
          <p:nvPr/>
        </p:nvSpPr>
        <p:spPr>
          <a:xfrm>
            <a:off x="2339752" y="5949280"/>
            <a:ext cx="1224136" cy="288032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95936" y="1700808"/>
            <a:ext cx="4295775" cy="206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Šrafovaná šipka doprava 11"/>
          <p:cNvSpPr/>
          <p:nvPr/>
        </p:nvSpPr>
        <p:spPr>
          <a:xfrm rot="522209">
            <a:off x="2306259" y="1495598"/>
            <a:ext cx="4914222" cy="16650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4" name="Šrafovaná šipka doprava 13"/>
          <p:cNvSpPr/>
          <p:nvPr/>
        </p:nvSpPr>
        <p:spPr>
          <a:xfrm rot="1573652">
            <a:off x="2258777" y="2080958"/>
            <a:ext cx="3390709" cy="175804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700</TotalTime>
  <Words>115</Words>
  <Application>Microsoft Office PowerPoint</Application>
  <PresentationFormat>Předvádění na obrazovce (4:3)</PresentationFormat>
  <Paragraphs>47</Paragraphs>
  <Slides>20</Slides>
  <Notes>0</Notes>
  <HiddenSlides>3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20</vt:i4>
      </vt:variant>
    </vt:vector>
  </HeadingPairs>
  <TitlesOfParts>
    <vt:vector size="21" baseType="lpstr">
      <vt:lpstr>Motiv sady Office</vt:lpstr>
      <vt:lpstr>Physiolibrary 2.1</vt:lpstr>
      <vt:lpstr>Physiolibrary Structure</vt:lpstr>
      <vt:lpstr>Icons</vt:lpstr>
      <vt:lpstr>Blocks.Factors</vt:lpstr>
      <vt:lpstr>Types</vt:lpstr>
      <vt:lpstr>Types.Constants</vt:lpstr>
      <vt:lpstr>reciprocal physical quantities</vt:lpstr>
      <vt:lpstr>Connectors</vt:lpstr>
      <vt:lpstr>Chemical</vt:lpstr>
      <vt:lpstr>CONDITIONAL INPUTS</vt:lpstr>
      <vt:lpstr>Chemical Reaction</vt:lpstr>
      <vt:lpstr>Chemical Reaction</vt:lpstr>
      <vt:lpstr>Chemical Reaction</vt:lpstr>
      <vt:lpstr>STEADY STATES</vt:lpstr>
      <vt:lpstr>Hydraulic</vt:lpstr>
      <vt:lpstr>Snímek 16</vt:lpstr>
      <vt:lpstr>Osmotic</vt:lpstr>
      <vt:lpstr>Thermal</vt:lpstr>
      <vt:lpstr>Snímek 19</vt:lpstr>
      <vt:lpstr>Thank you for your attention!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Physiolibrary 2.1</dc:title>
  <dc:creator>marek</dc:creator>
  <cp:lastModifiedBy>marek</cp:lastModifiedBy>
  <cp:revision>71</cp:revision>
  <dcterms:created xsi:type="dcterms:W3CDTF">2014-03-05T12:16:48Z</dcterms:created>
  <dcterms:modified xsi:type="dcterms:W3CDTF">2014-03-10T23:16:10Z</dcterms:modified>
</cp:coreProperties>
</file>